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60" r:id="rId4"/>
    <p:sldId id="283" r:id="rId5"/>
    <p:sldId id="279" r:id="rId6"/>
    <p:sldId id="270" r:id="rId7"/>
    <p:sldId id="295" r:id="rId8"/>
    <p:sldId id="272" r:id="rId9"/>
    <p:sldId id="296" r:id="rId10"/>
    <p:sldId id="280" r:id="rId11"/>
    <p:sldId id="282" r:id="rId12"/>
    <p:sldId id="299" r:id="rId13"/>
    <p:sldId id="275" r:id="rId14"/>
    <p:sldId id="257" r:id="rId15"/>
    <p:sldId id="286" r:id="rId16"/>
    <p:sldId id="288" r:id="rId17"/>
    <p:sldId id="258" r:id="rId18"/>
    <p:sldId id="259" r:id="rId19"/>
    <p:sldId id="273" r:id="rId20"/>
    <p:sldId id="297" r:id="rId21"/>
    <p:sldId id="287" r:id="rId22"/>
    <p:sldId id="292" r:id="rId23"/>
    <p:sldId id="291" r:id="rId24"/>
    <p:sldId id="294" r:id="rId25"/>
    <p:sldId id="290" r:id="rId26"/>
    <p:sldId id="276" r:id="rId27"/>
    <p:sldId id="29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A31BD-E314-4017-9220-4CCC7DD44411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DBE0-C244-427E-8375-3DA01150D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70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56E0D-98F5-4D75-A8B7-4A56C2F574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69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56E0D-98F5-4D75-A8B7-4A56C2F574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69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7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068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3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1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6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35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9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81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88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93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24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72ED-5E23-4DB8-A8DF-8A73C87D98B9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6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276872"/>
            <a:ext cx="6480720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cs typeface="Aharoni" pitchFamily="2" charset="-79"/>
              </a:rPr>
              <a:t>Приём </a:t>
            </a:r>
            <a:br>
              <a:rPr lang="ru-RU" sz="6600" b="1" dirty="0" smtClean="0">
                <a:solidFill>
                  <a:schemeClr val="accent2"/>
                </a:solidFill>
                <a:cs typeface="Aharoni" pitchFamily="2" charset="-79"/>
              </a:rPr>
            </a:br>
            <a:r>
              <a:rPr lang="ru-RU" sz="6600" b="1" dirty="0" smtClean="0">
                <a:solidFill>
                  <a:schemeClr val="accent2"/>
                </a:solidFill>
                <a:cs typeface="Aharoni" pitchFamily="2" charset="-79"/>
              </a:rPr>
              <a:t>в первый класс</a:t>
            </a:r>
            <a:endParaRPr lang="ru-RU" sz="6600" b="1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964488" cy="196862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                                                автономное учреждение 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8»                             города Кирова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m0-tub-ru.yandex.net/i?id=03f02c5b4f6c61277f6532a362458bd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555876" cy="28734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404664"/>
            <a:ext cx="3779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МОАУ СОШ №8 г.Кирова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352928" cy="624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170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" y="371475"/>
            <a:ext cx="810895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093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73581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Начало приема заявлений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1 апреля (вторник) 2025 года</a:t>
            </a:r>
          </a:p>
          <a:p>
            <a:r>
              <a:rPr lang="ru-RU" sz="2800" dirty="0" smtClean="0"/>
              <a:t>        Прием заявлений о приеме на обучение в первый класс детей начинается: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С 9.00 часов </a:t>
            </a:r>
            <a:r>
              <a:rPr lang="ru-RU" sz="2400" b="1" dirty="0" smtClean="0"/>
              <a:t>– в общеобразовательные организации </a:t>
            </a:r>
            <a:r>
              <a:rPr lang="ru-RU" sz="2400" b="1" dirty="0" smtClean="0">
                <a:solidFill>
                  <a:srgbClr val="FF0000"/>
                </a:solidFill>
              </a:rPr>
              <a:t>города Кирова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С 11.00 часов </a:t>
            </a:r>
            <a:r>
              <a:rPr lang="ru-RU" sz="2400" b="1" dirty="0" smtClean="0"/>
              <a:t>– в общеобразовательные организации </a:t>
            </a:r>
            <a:r>
              <a:rPr lang="ru-RU" sz="2400" b="1" dirty="0" smtClean="0">
                <a:solidFill>
                  <a:srgbClr val="FF0000"/>
                </a:solidFill>
              </a:rPr>
              <a:t>Кировской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48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egalos.ru/wp-content/uploads/18534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0109">
            <a:off x="1164700" y="395857"/>
            <a:ext cx="1234988" cy="11336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900" b="1" dirty="0">
                <a:solidFill>
                  <a:schemeClr val="accent2"/>
                </a:solidFill>
                <a:cs typeface="Aharoni" pitchFamily="2" charset="-79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373616" cy="45979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Заявление родителя (законного представителя)</a:t>
            </a:r>
          </a:p>
          <a:p>
            <a:r>
              <a:rPr lang="ru-RU" dirty="0" smtClean="0"/>
              <a:t>Согласие на обработку персональных данных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u="sng" dirty="0" smtClean="0"/>
              <a:t>Примечание: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Родители заранее должны ознакомиться с документами школы (лицензия и т.д.)</a:t>
            </a:r>
          </a:p>
          <a:p>
            <a:pPr>
              <a:buNone/>
            </a:pPr>
            <a:r>
              <a:rPr lang="ru-RU" i="1" dirty="0" smtClean="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обучение в школе осуществляется </a:t>
            </a:r>
            <a:r>
              <a:rPr lang="ru-RU" u="sng" dirty="0" smtClean="0">
                <a:latin typeface="Calibri" pitchFamily="34" charset="0"/>
                <a:cs typeface="Times New Roman" pitchFamily="18" charset="0"/>
              </a:rPr>
              <a:t>на русском языке</a:t>
            </a: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8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egalos.ru/wp-content/uploads/18534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0109">
            <a:off x="1048559" y="354972"/>
            <a:ext cx="1519264" cy="13946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900" b="1" dirty="0">
                <a:solidFill>
                  <a:schemeClr val="accent2"/>
                </a:solidFill>
                <a:cs typeface="Aharoni" pitchFamily="2" charset="-79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373616" cy="43099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Паспорт родителя (</a:t>
            </a:r>
            <a:r>
              <a:rPr lang="ru-RU" u="sng" dirty="0" smtClean="0"/>
              <a:t>оригинал</a:t>
            </a:r>
            <a:r>
              <a:rPr lang="ru-RU" dirty="0" smtClean="0"/>
              <a:t> и </a:t>
            </a:r>
            <a:r>
              <a:rPr lang="ru-RU" u="sng" dirty="0" smtClean="0"/>
              <a:t>копия</a:t>
            </a:r>
            <a:r>
              <a:rPr lang="ru-RU" dirty="0" smtClean="0"/>
              <a:t> </a:t>
            </a:r>
            <a:r>
              <a:rPr lang="ru-RU" i="1" dirty="0" smtClean="0"/>
              <a:t>первая страница и прописка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Свидетельство о рождении ребёнка (</a:t>
            </a:r>
            <a:r>
              <a:rPr lang="ru-RU" u="sng" dirty="0" smtClean="0"/>
              <a:t>оригинал</a:t>
            </a:r>
            <a:r>
              <a:rPr lang="ru-RU" dirty="0" smtClean="0"/>
              <a:t> и </a:t>
            </a:r>
            <a:r>
              <a:rPr lang="ru-RU" u="sng" dirty="0" smtClean="0"/>
              <a:t>копия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Свидетельство о регистрации ребёнка по месту жительства (</a:t>
            </a:r>
            <a:r>
              <a:rPr lang="ru-RU" u="sng" dirty="0" smtClean="0"/>
              <a:t>оригинал</a:t>
            </a:r>
            <a:r>
              <a:rPr lang="ru-RU" dirty="0" smtClean="0"/>
              <a:t> и </a:t>
            </a:r>
            <a:r>
              <a:rPr lang="ru-RU" u="sng" dirty="0" smtClean="0"/>
              <a:t>копия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Документ, подтверждающий первоочередное право предоставления места ребенку в школе.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Копия заключения ПМПК (при наличии)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88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90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294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92" y="260648"/>
            <a:ext cx="849184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18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umbs.dreamstime.com/b/%D0%BC%D0%B5-%D0%B8%D1%86%D0%B8%D0%BD%D1%81%D0%BA%D0%B8%D0%B9-%D0%B2%D0%B5%D0%BA%D1%82%D0%BE%D1%80-%D0%BE%D1%81%D0%BA%D0%B8-%D1%81%D0%B7%D0%B0%D0%B6%D0%B8%D0%BC%D0%BE%D0%BC-%D1%8F-%D0%B1%D1%83%D0%BC%D0%B0%D0%B3%D0%B8-97658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7977">
            <a:off x="5776573" y="3551532"/>
            <a:ext cx="3028789" cy="3028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86895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/>
                </a:solidFill>
                <a:cs typeface="Aharoni" pitchFamily="2" charset="-79"/>
              </a:rPr>
              <a:t>Медицинские документы</a:t>
            </a:r>
            <a:br>
              <a:rPr lang="ru-RU" sz="4800" b="1" dirty="0">
                <a:solidFill>
                  <a:schemeClr val="accent2"/>
                </a:solidFill>
                <a:cs typeface="Aharoni" pitchFamily="2" charset="-79"/>
              </a:rPr>
            </a:br>
            <a:endParaRPr lang="ru-RU" sz="4800" b="1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Медицинская карта</a:t>
            </a:r>
          </a:p>
          <a:p>
            <a:r>
              <a:rPr lang="ru-RU" sz="4400" dirty="0" smtClean="0"/>
              <a:t>Карта прививок</a:t>
            </a:r>
          </a:p>
          <a:p>
            <a:r>
              <a:rPr lang="ru-RU" sz="4400" dirty="0" smtClean="0"/>
              <a:t>Медицинский полис</a:t>
            </a:r>
          </a:p>
          <a:p>
            <a:r>
              <a:rPr lang="ru-RU" sz="4400" dirty="0" smtClean="0"/>
              <a:t>СНИЛС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0022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График приёма документов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41393429"/>
              </p:ext>
            </p:extLst>
          </p:nvPr>
        </p:nvGraphicFramePr>
        <p:xfrm>
          <a:off x="457200" y="1600200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День недели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Время</a:t>
                      </a:r>
                      <a:endParaRPr lang="ru-RU" sz="4000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Понедельник</a:t>
                      </a:r>
                      <a:endParaRPr lang="ru-RU" sz="3600" i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4400" b="0" dirty="0" smtClean="0"/>
                    </a:p>
                    <a:p>
                      <a:pPr algn="ctr"/>
                      <a:r>
                        <a:rPr lang="ru-RU" sz="4400" b="0" dirty="0" smtClean="0"/>
                        <a:t>9.00 – 11.00</a:t>
                      </a:r>
                    </a:p>
                    <a:p>
                      <a:pPr algn="ctr"/>
                      <a:r>
                        <a:rPr lang="ru-RU" sz="4400" b="0" dirty="0" smtClean="0"/>
                        <a:t>14.00 – 16.00</a:t>
                      </a:r>
                      <a:endParaRPr lang="ru-RU" sz="4400" b="0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Вторник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Среда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Четверг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Пятница 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/>
                </a:solidFill>
              </a:rPr>
              <a:t>Телефон школы – 22-52-05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2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Способы подачи заявления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589640" cy="485740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Электронная регистрация</a:t>
            </a:r>
            <a:r>
              <a:rPr lang="en-US" sz="3600" dirty="0" smtClean="0"/>
              <a:t> </a:t>
            </a:r>
            <a:r>
              <a:rPr lang="ru-RU" sz="3600" dirty="0" smtClean="0"/>
              <a:t>через ЕПГУ</a:t>
            </a:r>
          </a:p>
          <a:p>
            <a:r>
              <a:rPr lang="ru-RU" sz="3600" dirty="0" smtClean="0"/>
              <a:t>Электронная регистрация через ЕРИСО</a:t>
            </a:r>
          </a:p>
          <a:p>
            <a:r>
              <a:rPr lang="ru-RU" sz="3600" dirty="0" smtClean="0"/>
              <a:t>Почтой России с уведомлением</a:t>
            </a:r>
          </a:p>
          <a:p>
            <a:r>
              <a:rPr lang="ru-RU" sz="3600" dirty="0" smtClean="0"/>
              <a:t>Личное обращение в школу</a:t>
            </a:r>
            <a:endParaRPr lang="ru-RU" sz="3600" dirty="0"/>
          </a:p>
        </p:txBody>
      </p:sp>
      <p:pic>
        <p:nvPicPr>
          <p:cNvPr id="23554" name="Picture 2" descr="https://ds100.centerstart.ru/sites/ds100.centerstart.ru/files/dir/news/Primery-zayavlenij-1024x7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87062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900"/>
            <a:ext cx="8460432" cy="633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12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подать заявление через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/>
              <a:t>1. Войти на страницу авторизации по ссылке: https://one.43edu.ru.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2. На странице выбрать пункт «Войти через портал </a:t>
            </a:r>
            <a:r>
              <a:rPr lang="ru-RU" sz="7200" b="1" dirty="0" err="1"/>
              <a:t>Госусуг</a:t>
            </a:r>
            <a:r>
              <a:rPr lang="ru-RU" sz="7200" b="1" dirty="0"/>
              <a:t>».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3. Авторизоваться на портале «</a:t>
            </a:r>
            <a:r>
              <a:rPr lang="ru-RU" sz="7200" b="1" dirty="0" err="1"/>
              <a:t>Госуслуги</a:t>
            </a:r>
            <a:r>
              <a:rPr lang="ru-RU" sz="7200" b="1" dirty="0"/>
              <a:t>».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4. Выбрать пункт «Заявления в ОО».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5. Нажать кнопку «Подать заявление» и заполнить необходимые поля с приложением копий документов, в соответствии с Порядком приёма (пункты 24, 26). Поля, отмеченные красной звездочкой, обязательны к заполнению.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6. Нажать кнопку «Сохранить» в конце заявления для отправки заявления.</a:t>
            </a:r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r>
              <a:rPr lang="ru-RU" sz="7200" i="1" dirty="0"/>
              <a:t>Процесс учёта заявления в системе может занять несколько минут, поэтому не стоит подавать заявление повторно. Несколько заявителей не могут подать заявление на одного ребёнка</a:t>
            </a:r>
            <a:r>
              <a:rPr lang="ru-RU" sz="7200" i="1" dirty="0" smtClean="0"/>
              <a:t>.</a:t>
            </a:r>
            <a:endParaRPr lang="ru-RU" sz="7200" i="1" dirty="0"/>
          </a:p>
          <a:p>
            <a:pPr marL="0" indent="0">
              <a:buNone/>
            </a:pPr>
            <a:endParaRPr lang="ru-RU" sz="7200" i="1" dirty="0"/>
          </a:p>
          <a:p>
            <a:pPr marL="0" indent="0">
              <a:buNone/>
            </a:pPr>
            <a:r>
              <a:rPr lang="ru-RU" sz="7200" i="1" dirty="0"/>
              <a:t>Факт подачи заявления ещё не является зачислением в общеобразовательную организацию.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149159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4444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3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367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Информирование родителей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 ходе зачисления</a:t>
            </a:r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89102" cy="151216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714694"/>
            <a:ext cx="86409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</a:rPr>
              <a:t>4.9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. При присвоении статуса </a:t>
            </a:r>
            <a:r>
              <a:rPr lang="ru-RU" b="1" dirty="0">
                <a:solidFill>
                  <a:srgbClr val="FF0000"/>
                </a:solidFill>
                <a:latin typeface="TimesNewRomanPSMT"/>
              </a:rPr>
              <a:t>«Приглашение на приём»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заявитель должен в течение </a:t>
            </a:r>
            <a:r>
              <a:rPr lang="ru-RU" dirty="0" smtClean="0">
                <a:solidFill>
                  <a:srgbClr val="002060"/>
                </a:solidFill>
                <a:latin typeface="TimesNewRomanPSMT"/>
              </a:rPr>
              <a:t>7 рабочих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дней предоставить в Школу подтверждающие документы. </a:t>
            </a:r>
            <a:endParaRPr lang="ru-RU" dirty="0" smtClean="0">
              <a:solidFill>
                <a:srgbClr val="002060"/>
              </a:solidFill>
              <a:latin typeface="TimesNewRomanPSMT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NewRomanPSMT"/>
              </a:rPr>
              <a:t>4.11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. Статус </a:t>
            </a:r>
            <a:r>
              <a:rPr lang="ru-RU" b="1" dirty="0">
                <a:solidFill>
                  <a:srgbClr val="FF0000"/>
                </a:solidFill>
                <a:latin typeface="TimesNewRomanPSMT"/>
              </a:rPr>
              <a:t>«Принято решение </a:t>
            </a:r>
            <a:r>
              <a:rPr lang="ru-RU" b="1" dirty="0" smtClean="0">
                <a:solidFill>
                  <a:srgbClr val="FF0000"/>
                </a:solidFill>
                <a:latin typeface="TimesNewRomanPSMT"/>
              </a:rPr>
              <a:t>о зачислении</a:t>
            </a:r>
            <a:r>
              <a:rPr lang="ru-RU" b="1" dirty="0">
                <a:solidFill>
                  <a:srgbClr val="FF0000"/>
                </a:solidFill>
                <a:latin typeface="TimesNewRomanPSMT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присваивается после </a:t>
            </a:r>
            <a:r>
              <a:rPr lang="ru-RU" dirty="0" smtClean="0">
                <a:solidFill>
                  <a:srgbClr val="002060"/>
                </a:solidFill>
                <a:latin typeface="TimesNewRomanPSMT"/>
              </a:rPr>
              <a:t>рассмотрения заявления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и успешной проверки достоверности представленных документов.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3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367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Информирование родителей о ходе зачисления</a:t>
            </a:r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1" y="0"/>
            <a:ext cx="2189102" cy="151216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512168"/>
            <a:ext cx="8712968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4.12. Статус </a:t>
            </a:r>
            <a:r>
              <a:rPr lang="ru-RU" sz="2400" b="1" dirty="0">
                <a:solidFill>
                  <a:srgbClr val="FF0000"/>
                </a:solidFill>
              </a:rPr>
              <a:t>«Отклонено» </a:t>
            </a:r>
            <a:r>
              <a:rPr lang="ru-RU" sz="2400" dirty="0"/>
              <a:t>присваивается </a:t>
            </a:r>
            <a:r>
              <a:rPr lang="ru-RU" sz="2400" dirty="0" smtClean="0"/>
              <a:t>по </a:t>
            </a:r>
            <a:r>
              <a:rPr lang="ru-RU" sz="2400" dirty="0"/>
              <a:t>следующим основаниям:</a:t>
            </a:r>
          </a:p>
          <a:p>
            <a:pPr marL="0" indent="0">
              <a:buNone/>
            </a:pPr>
            <a:r>
              <a:rPr lang="ru-RU" sz="1600" dirty="0"/>
              <a:t>- отсутствие (не предоставление заявителем) документов (документа), предусмотренных </a:t>
            </a:r>
            <a:r>
              <a:rPr lang="ru-RU" sz="1600" dirty="0" smtClean="0"/>
              <a:t>(-ого</a:t>
            </a:r>
            <a:r>
              <a:rPr lang="ru-RU" sz="1600" dirty="0"/>
              <a:t>) настоящими Правилами;</a:t>
            </a:r>
          </a:p>
          <a:p>
            <a:pPr marL="0" indent="0">
              <a:buNone/>
            </a:pPr>
            <a:r>
              <a:rPr lang="ru-RU" sz="1600" dirty="0"/>
              <a:t>- повторная, в том числе неоднократная подача заявления;</a:t>
            </a:r>
          </a:p>
          <a:p>
            <a:pPr marL="0" indent="0">
              <a:buNone/>
            </a:pPr>
            <a:r>
              <a:rPr lang="ru-RU" sz="1600" dirty="0"/>
              <a:t>- в документах имеются подчистки, приписки, зачеркнутые слова и иные неоговоренные</a:t>
            </a:r>
          </a:p>
          <a:p>
            <a:pPr marL="0" indent="0">
              <a:buNone/>
            </a:pPr>
            <a:r>
              <a:rPr lang="ru-RU" sz="1600" dirty="0"/>
              <a:t>исправления;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нечитаемость</a:t>
            </a:r>
            <a:r>
              <a:rPr lang="ru-RU" sz="1600" dirty="0"/>
              <a:t> представленных документов или их копий;</a:t>
            </a:r>
          </a:p>
          <a:p>
            <a:pPr marL="0" indent="0">
              <a:buNone/>
            </a:pPr>
            <a:r>
              <a:rPr lang="ru-RU" sz="1600" dirty="0"/>
              <a:t>- несоответствие представленных документов по форме и (или) содержанию нормам</a:t>
            </a:r>
          </a:p>
          <a:p>
            <a:pPr marL="0" indent="0">
              <a:buNone/>
            </a:pPr>
            <a:r>
              <a:rPr lang="ru-RU" sz="1600" dirty="0"/>
              <a:t>действующего законодательства;</a:t>
            </a:r>
          </a:p>
          <a:p>
            <a:pPr marL="0" indent="0">
              <a:buNone/>
            </a:pPr>
            <a:r>
              <a:rPr lang="ru-RU" sz="1600" dirty="0"/>
              <a:t>- нарушение заявителями сроков представления документов;</a:t>
            </a:r>
          </a:p>
          <a:p>
            <a:pPr marL="0" indent="0">
              <a:buNone/>
            </a:pPr>
            <a:r>
              <a:rPr lang="ru-RU" sz="1600" dirty="0"/>
              <a:t>- при наличии ошибочных данных в сведениях о ребенке или заявителе;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/>
              <a:t>если на 1 сентября текущего года ребенку не исполнилось 6 лет 6 месяцев или уже</a:t>
            </a:r>
          </a:p>
          <a:p>
            <a:pPr marL="0" indent="0">
              <a:buNone/>
            </a:pPr>
            <a:r>
              <a:rPr lang="ru-RU" sz="1600" dirty="0"/>
              <a:t>исполнилось 8 лет и отсутствует разрешение учредителя о приеме ребенка в</a:t>
            </a:r>
          </a:p>
          <a:p>
            <a:pPr marL="0" indent="0">
              <a:buNone/>
            </a:pPr>
            <a:r>
              <a:rPr lang="ru-RU" sz="1600" dirty="0"/>
              <a:t>общеобразовательную организацию для обучения в более раннем или более позднем</a:t>
            </a:r>
          </a:p>
          <a:p>
            <a:pPr marL="0" indent="0">
              <a:buNone/>
            </a:pPr>
            <a:r>
              <a:rPr lang="ru-RU" sz="1600" dirty="0"/>
              <a:t>возрасте.</a:t>
            </a:r>
          </a:p>
        </p:txBody>
      </p:sp>
    </p:spTree>
    <p:extLst>
      <p:ext uri="{BB962C8B-B14F-4D97-AF65-F5344CB8AC3E}">
        <p14:creationId xmlns:p14="http://schemas.microsoft.com/office/powerpoint/2010/main" xmlns="" val="38054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367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Информирование родителей о ходе зачисления</a:t>
            </a:r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89102" cy="151216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4.13. Статус </a:t>
            </a:r>
            <a:r>
              <a:rPr lang="ru-RU" b="1" dirty="0">
                <a:solidFill>
                  <a:srgbClr val="FF0000"/>
                </a:solidFill>
              </a:rPr>
              <a:t>«Издан приказ о зачислении» </a:t>
            </a:r>
            <a:r>
              <a:rPr lang="ru-RU" dirty="0"/>
              <a:t>присваивается после издания приказа </a:t>
            </a:r>
            <a:r>
              <a:rPr lang="ru-RU" dirty="0" smtClean="0"/>
              <a:t>директора Школы </a:t>
            </a:r>
            <a:r>
              <a:rPr lang="ru-RU" dirty="0"/>
              <a:t>о приёме ребенка на обучение в первый класс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490688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Цифры приема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198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Количество классов -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dirty="0" smtClean="0"/>
              <a:t>Количество учащихся – </a:t>
            </a:r>
            <a:r>
              <a:rPr lang="ru-RU" sz="4800" b="1" dirty="0" smtClean="0">
                <a:solidFill>
                  <a:srgbClr val="FF0000"/>
                </a:solidFill>
              </a:rPr>
              <a:t>12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r>
              <a:rPr lang="ru-RU" sz="4800" dirty="0" smtClean="0"/>
              <a:t> человек </a:t>
            </a:r>
          </a:p>
          <a:p>
            <a:r>
              <a:rPr lang="ru-RU" sz="4800" dirty="0"/>
              <a:t>д</a:t>
            </a:r>
            <a:r>
              <a:rPr lang="ru-RU" sz="4800" dirty="0" smtClean="0"/>
              <a:t>о </a:t>
            </a:r>
            <a:r>
              <a:rPr lang="en-US" sz="4800" b="1" dirty="0" smtClean="0">
                <a:solidFill>
                  <a:srgbClr val="FF0000"/>
                </a:solidFill>
              </a:rPr>
              <a:t>30</a:t>
            </a:r>
            <a:r>
              <a:rPr lang="ru-RU" sz="4800" dirty="0" smtClean="0"/>
              <a:t> человек в классе</a:t>
            </a:r>
          </a:p>
          <a:p>
            <a:endParaRPr lang="ru-RU" sz="4800" dirty="0"/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808312" cy="193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84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95537" y="1600200"/>
            <a:ext cx="8568951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4000" dirty="0" smtClean="0"/>
              <a:t>Сайт школы - </a:t>
            </a:r>
            <a:r>
              <a:rPr lang="en-US" sz="4000" u="sng" dirty="0" smtClean="0"/>
              <a:t>sch8.kirovedu.ru</a:t>
            </a:r>
            <a:r>
              <a:rPr lang="ru-RU" sz="4000" dirty="0" smtClean="0"/>
              <a:t>, </a:t>
            </a:r>
          </a:p>
          <a:p>
            <a:pPr marL="0" indent="0" algn="ctr" eaLnBrk="1" hangingPunct="1">
              <a:buNone/>
            </a:pP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раздел </a:t>
            </a:r>
            <a:r>
              <a:rPr lang="ru-RU" sz="3600" b="1" dirty="0" smtClean="0">
                <a:solidFill>
                  <a:srgbClr val="FF0000"/>
                </a:solidFill>
              </a:rPr>
              <a:t>«Приём в 1 класс»</a:t>
            </a:r>
          </a:p>
          <a:p>
            <a:pPr eaLnBrk="1" hangingPunct="1"/>
            <a:r>
              <a:rPr lang="ru-RU" sz="4000" dirty="0" smtClean="0"/>
              <a:t>Техническая поддержка </a:t>
            </a:r>
            <a:r>
              <a:rPr lang="ru-RU" sz="4800" b="1" dirty="0" smtClean="0"/>
              <a:t>ЕРИСО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8-922-949-99-54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8-922-948-50-12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8-922-963-78-52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8-922963-35-63</a:t>
            </a:r>
          </a:p>
          <a:p>
            <a:r>
              <a:rPr lang="ru-RU" sz="4000" dirty="0" smtClean="0"/>
              <a:t>Электронная </a:t>
            </a:r>
            <a:r>
              <a:rPr lang="ru-RU" sz="4000" dirty="0"/>
              <a:t>почта: eriso@kirovipk.ru</a:t>
            </a:r>
            <a:endParaRPr lang="ru-RU" sz="4000" dirty="0" smtClean="0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C00000"/>
                </a:solidFill>
              </a:rPr>
              <a:t>Полезная информация</a:t>
            </a:r>
          </a:p>
        </p:txBody>
      </p:sp>
      <p:pic>
        <p:nvPicPr>
          <p:cNvPr id="18436" name="Picture 5" descr="фото важная информация • aizore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85750"/>
            <a:ext cx="91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7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Сроки приема в 1 класс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01.04.2025</a:t>
            </a:r>
            <a:r>
              <a:rPr lang="en-US" b="1" dirty="0" smtClean="0"/>
              <a:t> </a:t>
            </a:r>
            <a:r>
              <a:rPr lang="ru-RU" b="1" dirty="0" smtClean="0"/>
              <a:t>по </a:t>
            </a:r>
            <a:r>
              <a:rPr lang="ru-RU" b="1" dirty="0" smtClean="0"/>
              <a:t>30.06.2025 </a:t>
            </a:r>
            <a:r>
              <a:rPr lang="ru-RU" dirty="0" smtClean="0"/>
              <a:t>– для граждан, </a:t>
            </a:r>
            <a:r>
              <a:rPr lang="ru-RU" dirty="0"/>
              <a:t>имеющих право </a:t>
            </a:r>
            <a:r>
              <a:rPr lang="ru-RU" dirty="0">
                <a:solidFill>
                  <a:srgbClr val="FF0000"/>
                </a:solidFill>
              </a:rPr>
              <a:t>внеочередного,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первоочередного </a:t>
            </a:r>
            <a:r>
              <a:rPr lang="ru-RU" dirty="0" smtClean="0">
                <a:solidFill>
                  <a:srgbClr val="FF0000"/>
                </a:solidFill>
              </a:rPr>
              <a:t>и  преимущественного </a:t>
            </a:r>
            <a:r>
              <a:rPr lang="ru-RU" dirty="0">
                <a:solidFill>
                  <a:srgbClr val="FF0000"/>
                </a:solidFill>
              </a:rPr>
              <a:t>приёма</a:t>
            </a:r>
            <a:r>
              <a:rPr lang="ru-RU" dirty="0"/>
              <a:t>, </a:t>
            </a:r>
            <a:r>
              <a:rPr lang="ru-RU" dirty="0" smtClean="0"/>
              <a:t>проживающих </a:t>
            </a:r>
            <a:r>
              <a:rPr lang="ru-RU" dirty="0"/>
              <a:t>на закреплённой за общеобразовательной организацией территории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 </a:t>
            </a:r>
            <a:r>
              <a:rPr lang="ru-RU" b="1" dirty="0" smtClean="0"/>
              <a:t>06.07.2025 </a:t>
            </a:r>
            <a:r>
              <a:rPr lang="ru-RU" b="1" dirty="0" smtClean="0"/>
              <a:t>по </a:t>
            </a:r>
            <a:r>
              <a:rPr lang="ru-RU" b="1" dirty="0" smtClean="0"/>
              <a:t>05.09.2025 </a:t>
            </a:r>
            <a:r>
              <a:rPr lang="ru-RU" dirty="0" smtClean="0"/>
              <a:t>– </a:t>
            </a:r>
            <a:r>
              <a:rPr lang="ru-RU" dirty="0"/>
              <a:t>для граждан, </a:t>
            </a:r>
            <a:r>
              <a:rPr lang="ru-RU" dirty="0" smtClean="0"/>
              <a:t>не </a:t>
            </a:r>
            <a:r>
              <a:rPr lang="ru-RU" dirty="0"/>
              <a:t>проживающих на закреплённой территории</a:t>
            </a:r>
          </a:p>
        </p:txBody>
      </p:sp>
      <p:pic>
        <p:nvPicPr>
          <p:cNvPr id="8196" name="Picture 4" descr="https://xn--154-8cd3cgu2f.xn--p1ai/wp-content/uploads/2020/09/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74" y="13855"/>
            <a:ext cx="2520280" cy="189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79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496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624"/>
            <a:ext cx="8424936" cy="63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813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 внеочередного приема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5807057"/>
              </p:ext>
            </p:extLst>
          </p:nvPr>
        </p:nvGraphicFramePr>
        <p:xfrm>
          <a:off x="428596" y="928670"/>
          <a:ext cx="8229600" cy="4970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1356"/>
                <a:gridCol w="2376264"/>
                <a:gridCol w="2141980"/>
              </a:tblGrid>
              <a:tr h="6273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Федеральное </a:t>
                      </a:r>
                      <a:r>
                        <a:rPr lang="ru-RU" sz="1800" b="1" dirty="0"/>
                        <a:t>законодательство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прокуроров, судей и сотрудников Следственного комитета Российской Федерации в общеобразовательных организациях,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имеющих интернат;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войск национальной гвардии, детям военнослужащих и детям граждан, пребывавших в добровольческих формированиях, погибших (умерших) 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государственных и муниципальных общеобразовательных организациях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по месту жительства их семей.</a:t>
                      </a:r>
                      <a:endParaRPr lang="ru-RU" sz="1500" b="1" u="sng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 от 07.02.2011 № 3-ФЗ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полиции» (ч.6 ст. 46</a:t>
                      </a:r>
                      <a:r>
                        <a:rPr lang="ru-RU" sz="1500" dirty="0" smtClean="0"/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детям, указанным в </a:t>
                      </a:r>
                      <a:r>
                        <a:rPr lang="ru-RU" sz="1500" dirty="0" err="1" smtClean="0">
                          <a:latin typeface="+mn-lt"/>
                          <a:ea typeface="Calibri"/>
                          <a:cs typeface="Times New Roman"/>
                        </a:rPr>
                        <a:t>абз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. 2 Федерального закона от 27.05.1998 № 76-ФЗ «О статусе военнослужащих»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500" b="1" u="sng" kern="1200" dirty="0" smtClean="0"/>
                        <a:t>Документы, </a:t>
                      </a:r>
                      <a:r>
                        <a:rPr lang="ru-RU" sz="1500" kern="1200" dirty="0" smtClean="0"/>
                        <a:t>подтверждающие наличие права: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 от 30.12.2012 № 283-ФЗ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 (ч. 14 ст. 3)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 первоочередного приема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1035955"/>
              </p:ext>
            </p:extLst>
          </p:nvPr>
        </p:nvGraphicFramePr>
        <p:xfrm>
          <a:off x="428596" y="928670"/>
          <a:ext cx="8229600" cy="533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7380"/>
                <a:gridCol w="2160240"/>
                <a:gridCol w="2141980"/>
              </a:tblGrid>
              <a:tr h="2565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Право на первоочередное предоставление места ребенку в общеобразовательных организациях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Федеральное законодательство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полиции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органов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внутренних дел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не являющихся сотрудниками полиции,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учреждений и органов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уголовно-исполнительной системы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федеральной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противопожарной службы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органов по контролю за оборотом наркотических средств,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таможенных органов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детям военнослужащих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500" b="1" u="sng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месту жительства их семей,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(В соответствии с Указом Президента Российской Федерации от 21.09.2022 № 647 «Об объявлении частичной мобилизации в Российской Федерации» Граждане Российской Федерации, призванные на военную службу по мобилизации, имеют статус военнослужащих, проходящих военную службу в Вооруженных Силах Российской Федерации по контракту).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 от 07.02.2011 № 3-ФЗ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полиции» (ч.6 ст. 46</a:t>
                      </a:r>
                      <a:r>
                        <a:rPr lang="ru-RU" sz="1500" dirty="0" smtClean="0"/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детям, указанным в </a:t>
                      </a:r>
                      <a:r>
                        <a:rPr lang="ru-RU" sz="1500" dirty="0" err="1" smtClean="0">
                          <a:latin typeface="+mn-lt"/>
                          <a:ea typeface="Calibri"/>
                          <a:cs typeface="Times New Roman"/>
                        </a:rPr>
                        <a:t>абз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. 2 Федерального закона от 27.05.1998 № 76-ФЗ «О статусе военнослужащих»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500" b="1" u="sng" kern="1200" dirty="0" smtClean="0"/>
                        <a:t>Документы, </a:t>
                      </a:r>
                      <a:r>
                        <a:rPr lang="ru-RU" sz="1500" kern="1200" dirty="0" smtClean="0"/>
                        <a:t>подтверждающие наличие права: служебное удостоверение или справка о прохождении службы. </a:t>
                      </a:r>
                    </a:p>
                    <a:p>
                      <a:endParaRPr lang="ru-RU" sz="1500" kern="1200" dirty="0" smtClean="0"/>
                    </a:p>
                    <a:p>
                      <a:r>
                        <a:rPr lang="ru-RU" sz="1500" kern="1200" dirty="0" smtClean="0"/>
                        <a:t>(</a:t>
                      </a:r>
                      <a:r>
                        <a:rPr lang="ru-RU" sz="1500" b="1" u="sng" kern="1200" dirty="0" smtClean="0"/>
                        <a:t>Справка</a:t>
                      </a:r>
                      <a:r>
                        <a:rPr lang="ru-RU" sz="1500" kern="1200" dirty="0" smtClean="0"/>
                        <a:t> о прохождении службы должна быть выдана по месту службы не ранее чем за один месяц до даты ее представления). </a:t>
                      </a:r>
                    </a:p>
                    <a:p>
                      <a:endParaRPr lang="ru-RU" sz="1500" kern="1200" dirty="0" smtClean="0"/>
                    </a:p>
                    <a:p>
                      <a:r>
                        <a:rPr lang="ru-RU" sz="1500" kern="1200" dirty="0" smtClean="0"/>
                        <a:t>Справка военного комиссариата</a:t>
                      </a:r>
                    </a:p>
                    <a:p>
                      <a:r>
                        <a:rPr lang="ru-RU" sz="1500" kern="1200" dirty="0" smtClean="0"/>
                        <a:t> 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 от 30.12.2012 № 283-ФЗ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 (ч. 14 ст. 3)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0850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807632"/>
              </p:ext>
            </p:extLst>
          </p:nvPr>
        </p:nvGraphicFramePr>
        <p:xfrm>
          <a:off x="467544" y="1268760"/>
          <a:ext cx="8229600" cy="4818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1656184"/>
                <a:gridCol w="3333056"/>
              </a:tblGrid>
              <a:tr h="7177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Региональное законодательство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5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</a:t>
                      </a:r>
                      <a:r>
                        <a:rPr lang="ru-RU" sz="1800" b="1" dirty="0" smtClean="0"/>
                        <a:t>едицинские </a:t>
                      </a:r>
                      <a:r>
                        <a:rPr lang="ru-RU" sz="1800" b="1" dirty="0"/>
                        <a:t>работники </a:t>
                      </a:r>
                      <a:r>
                        <a:rPr lang="ru-RU" sz="1800" dirty="0"/>
                        <a:t>областных государственных медицинских организаций, оказывающих (участвующих в оказании) первичную медико-санитарную помощь, скорую, в том числе скорую специализированную, медицинскую помощь;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педагогические работники</a:t>
                      </a:r>
                      <a:r>
                        <a:rPr lang="ru-RU" sz="1800" dirty="0"/>
                        <a:t> областных государственных и муниципальных образовательных организаций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Закон Кировской области от 14.10.2013 № 320-ЗО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«Об образовании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 Кировской области»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(ст. 11)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Документы, подтверждающие наличие права: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/>
                        <a:t>для медицинских работников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dirty="0"/>
                        <a:t>‒ справка с места работы,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/>
                        <a:t>для </a:t>
                      </a:r>
                      <a:r>
                        <a:rPr lang="ru-RU" sz="1800" b="1" u="sng" dirty="0"/>
                        <a:t>педагогических работников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dirty="0"/>
                        <a:t>‒ справка с места работы,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43513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a typeface="+mj-ea"/>
                <a:cs typeface="+mj-cs"/>
              </a:rPr>
              <a:t>Право первоочередного приема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2467" y="4479452"/>
            <a:ext cx="26400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0243101"/>
              </p:ext>
            </p:extLst>
          </p:nvPr>
        </p:nvGraphicFramePr>
        <p:xfrm>
          <a:off x="467544" y="1268760"/>
          <a:ext cx="8229600" cy="4363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2160240"/>
                <a:gridCol w="2612976"/>
              </a:tblGrid>
              <a:tr h="7177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Федеральное законодательство</a:t>
                      </a:r>
                      <a:endParaRPr lang="ru-RU" sz="2000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5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предоставляется ребёнку в государственной или муниципальной образовательной организации, в которой обучаются его </a:t>
                      </a: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полнородные и </a:t>
                      </a:r>
                      <a:r>
                        <a:rPr lang="ru-RU" sz="1600" b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неполнородные</a:t>
                      </a: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брат и (или) сестра,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усыновлённые (удочерённые), дети, опекунами (попечителями) которых являются родители (законные представители) этого ребёнка, или дети, родителями (законными представителями) которых являются опекуны (попечители) этого ребёнка.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копию свидетельства</a:t>
                      </a:r>
                      <a:r>
                        <a:rPr lang="ru-RU" sz="1800" dirty="0" smtClean="0"/>
                        <a:t> о рождении полнородных и </a:t>
                      </a:r>
                      <a:r>
                        <a:rPr lang="ru-RU" sz="1800" dirty="0" err="1" smtClean="0"/>
                        <a:t>неполнородных</a:t>
                      </a:r>
                      <a:r>
                        <a:rPr lang="ru-RU" sz="1800" dirty="0" smtClean="0"/>
                        <a:t> брата и (или) сестры.</a:t>
                      </a:r>
                      <a:endParaRPr lang="ru-RU" sz="18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243513"/>
            <a:ext cx="88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a typeface="+mj-ea"/>
                <a:cs typeface="+mj-cs"/>
              </a:rPr>
              <a:t>Право </a:t>
            </a:r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преимущественного </a:t>
            </a:r>
            <a:r>
              <a:rPr lang="ru-RU" sz="4400" b="1" dirty="0">
                <a:solidFill>
                  <a:srgbClr val="C00000"/>
                </a:solidFill>
                <a:ea typeface="+mj-ea"/>
                <a:cs typeface="+mj-cs"/>
              </a:rPr>
              <a:t>приема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8835" y="4653136"/>
            <a:ext cx="26400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9020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1185</Words>
  <Application>Microsoft Office PowerPoint</Application>
  <PresentationFormat>Экран (4:3)</PresentationFormat>
  <Paragraphs>153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Приём  в первый класс</vt:lpstr>
      <vt:lpstr>Слайд 2</vt:lpstr>
      <vt:lpstr>Сроки приема в 1 класс</vt:lpstr>
      <vt:lpstr>Слайд 4</vt:lpstr>
      <vt:lpstr>Слайд 5</vt:lpstr>
      <vt:lpstr>Право внеочередного приема</vt:lpstr>
      <vt:lpstr>Право первоочередного приема</vt:lpstr>
      <vt:lpstr>Слайд 8</vt:lpstr>
      <vt:lpstr>Слайд 9</vt:lpstr>
      <vt:lpstr>Слайд 10</vt:lpstr>
      <vt:lpstr>Слайд 11</vt:lpstr>
      <vt:lpstr>Слайд 12</vt:lpstr>
      <vt:lpstr>Документы</vt:lpstr>
      <vt:lpstr>Документы</vt:lpstr>
      <vt:lpstr>Слайд 15</vt:lpstr>
      <vt:lpstr>Слайд 16</vt:lpstr>
      <vt:lpstr>Медицинские документы </vt:lpstr>
      <vt:lpstr>График приёма документов</vt:lpstr>
      <vt:lpstr>Способы подачи заявления</vt:lpstr>
      <vt:lpstr>Как подать заявление через ЕРИСО КО</vt:lpstr>
      <vt:lpstr>Слайд 21</vt:lpstr>
      <vt:lpstr>Информирование родителей  о ходе зачисления</vt:lpstr>
      <vt:lpstr>Информирование родителей о ходе зачисления</vt:lpstr>
      <vt:lpstr>Информирование родителей о ходе зачисления</vt:lpstr>
      <vt:lpstr>Цифры приема</vt:lpstr>
      <vt:lpstr>Полезная информация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 в первый класс</dc:title>
  <dc:creator>User</dc:creator>
  <cp:lastModifiedBy>User</cp:lastModifiedBy>
  <cp:revision>92</cp:revision>
  <dcterms:created xsi:type="dcterms:W3CDTF">2020-01-24T08:31:28Z</dcterms:created>
  <dcterms:modified xsi:type="dcterms:W3CDTF">2025-03-05T14:22:52Z</dcterms:modified>
</cp:coreProperties>
</file>